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9" r:id="rId1"/>
  </p:sldMasterIdLst>
  <p:notesMasterIdLst>
    <p:notesMasterId r:id="rId31"/>
  </p:notesMasterIdLst>
  <p:sldIdLst>
    <p:sldId id="349" r:id="rId2"/>
    <p:sldId id="257" r:id="rId3"/>
    <p:sldId id="350" r:id="rId4"/>
    <p:sldId id="258" r:id="rId5"/>
    <p:sldId id="351" r:id="rId6"/>
    <p:sldId id="352" r:id="rId7"/>
    <p:sldId id="353" r:id="rId8"/>
    <p:sldId id="262" r:id="rId9"/>
    <p:sldId id="263" r:id="rId10"/>
    <p:sldId id="354" r:id="rId11"/>
    <p:sldId id="356" r:id="rId12"/>
    <p:sldId id="265" r:id="rId13"/>
    <p:sldId id="355" r:id="rId14"/>
    <p:sldId id="357" r:id="rId15"/>
    <p:sldId id="358" r:id="rId16"/>
    <p:sldId id="359" r:id="rId17"/>
    <p:sldId id="360" r:id="rId18"/>
    <p:sldId id="362" r:id="rId19"/>
    <p:sldId id="363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</p:sldIdLst>
  <p:sldSz cx="9144000" cy="5143500" type="screen16x9"/>
  <p:notesSz cx="6858000" cy="9144000"/>
  <p:embeddedFontLst>
    <p:embeddedFont>
      <p:font typeface="Hammersmith One" panose="020B0604020202020204" charset="0"/>
      <p:regular r:id="rId32"/>
    </p:embeddedFont>
    <p:embeddedFont>
      <p:font typeface="Ubuntu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33CC"/>
    <a:srgbClr val="FF9900"/>
    <a:srgbClr val="0000FF"/>
    <a:srgbClr val="D2681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ED2606-62A4-4440-AB6C-038C9B1E57EF}">
  <a:tblStyle styleId="{E0ED2606-62A4-4440-AB6C-038C9B1E5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A1E5AE-44FD-4640-9E71-F349E9035E0A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37B23B-D53D-4109-B5F2-152F926A566D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FEE81B-3E3B-4788-BC99-3D9DBA6E9A7D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323AFD-66B2-477C-B288-CEC8B26F0793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4F01EF-8851-4FD6-9550-7750974292F2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140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90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c6a01074ef_0_2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c6a01074ef_0_2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59" r:id="rId6"/>
    <p:sldLayoutId id="2147483663" r:id="rId7"/>
    <p:sldLayoutId id="2147483664" r:id="rId8"/>
    <p:sldLayoutId id="2147483665" r:id="rId9"/>
    <p:sldLayoutId id="2147483677" r:id="rId10"/>
    <p:sldLayoutId id="2147483685" r:id="rId11"/>
    <p:sldLayoutId id="2147483694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4.xml"/><Relationship Id="rId4" Type="http://schemas.openxmlformats.org/officeDocument/2006/relationships/slide" Target="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3608" y="1275606"/>
            <a:ext cx="7249346" cy="2052600"/>
          </a:xfrm>
        </p:spPr>
        <p:txBody>
          <a:bodyPr/>
          <a:lstStyle/>
          <a:p>
            <a:r>
              <a:rPr lang="fr-FR" sz="4400" dirty="0" err="1" smtClean="0">
                <a:solidFill>
                  <a:schemeClr val="accent2"/>
                </a:solidFill>
              </a:rPr>
              <a:t>OpenClassrooms</a:t>
            </a:r>
            <a:r>
              <a:rPr lang="fr-FR" sz="4400" dirty="0" smtClean="0">
                <a:solidFill>
                  <a:schemeClr val="accent2"/>
                </a:solidFill>
              </a:rPr>
              <a:t/>
            </a:r>
            <a:br>
              <a:rPr lang="fr-FR" sz="4400" dirty="0" smtClean="0">
                <a:solidFill>
                  <a:schemeClr val="accent2"/>
                </a:solidFill>
              </a:rPr>
            </a:br>
            <a:r>
              <a:rPr lang="fr-FR" sz="4400" dirty="0" smtClean="0">
                <a:solidFill>
                  <a:schemeClr val="accent2"/>
                </a:solidFill>
              </a:rPr>
              <a:t>Segmentez les clients d’un site de e-commerce </a:t>
            </a:r>
            <a:endParaRPr lang="fr-FR" sz="4400" dirty="0">
              <a:solidFill>
                <a:schemeClr val="accent2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Parcours Data </a:t>
            </a:r>
            <a:r>
              <a:rPr lang="fr-FR" dirty="0" err="1" smtClean="0"/>
              <a:t>Scientist</a:t>
            </a:r>
            <a:r>
              <a:rPr lang="fr-FR" dirty="0" smtClean="0"/>
              <a:t> en alternance</a:t>
            </a:r>
          </a:p>
          <a:p>
            <a:r>
              <a:rPr lang="fr-FR" dirty="0" smtClean="0"/>
              <a:t>Projet 5 – Hugo REBEIX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83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Catégorie préférée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31336" y="1339349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/>
                </a:solidFill>
                <a:latin typeface="Manjari"/>
              </a:rPr>
              <a:t>Travail de réduction de la cardinalité 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-45092" y="2118957"/>
            <a:ext cx="12136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latin typeface="Hammersmith One" panose="020B0604020202020204" charset="0"/>
              </a:rPr>
              <a:t>74</a:t>
            </a:r>
          </a:p>
          <a:p>
            <a:pPr algn="ctr"/>
            <a:r>
              <a:rPr lang="fr-FR" sz="1200" dirty="0" smtClean="0">
                <a:latin typeface="Hammersmith One" panose="020B0604020202020204" charset="0"/>
              </a:rPr>
              <a:t>Catégories</a:t>
            </a:r>
          </a:p>
        </p:txBody>
      </p:sp>
      <p:sp>
        <p:nvSpPr>
          <p:cNvPr id="25" name="Flèche vers le bas 24"/>
          <p:cNvSpPr/>
          <p:nvPr/>
        </p:nvSpPr>
        <p:spPr>
          <a:xfrm rot="16200000">
            <a:off x="1251052" y="2205193"/>
            <a:ext cx="216024" cy="504056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1492640" y="2118957"/>
            <a:ext cx="12136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latin typeface="Hammersmith One" panose="020B0604020202020204" charset="0"/>
              </a:rPr>
              <a:t>16</a:t>
            </a:r>
          </a:p>
          <a:p>
            <a:pPr algn="ctr"/>
            <a:r>
              <a:rPr lang="fr-FR" sz="1200" dirty="0" smtClean="0">
                <a:latin typeface="Hammersmith One" panose="020B0604020202020204" charset="0"/>
              </a:rPr>
              <a:t>Catégories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03598"/>
            <a:ext cx="6155781" cy="3146435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 smtClean="0">
                <a:solidFill>
                  <a:schemeClr val="accent2"/>
                </a:solidFill>
              </a:rPr>
              <a:t>31 variables</a:t>
            </a:r>
            <a:br>
              <a:rPr lang="fr-FR" sz="6000" dirty="0" smtClean="0">
                <a:solidFill>
                  <a:schemeClr val="accent2"/>
                </a:solidFill>
              </a:rPr>
            </a:br>
            <a:r>
              <a:rPr lang="fr-FR" sz="6000" dirty="0" smtClean="0">
                <a:solidFill>
                  <a:schemeClr val="accent2"/>
                </a:solidFill>
              </a:rPr>
              <a:t>2997 clients</a:t>
            </a:r>
            <a:endParaRPr lang="fr-FR" sz="6000" dirty="0">
              <a:solidFill>
                <a:schemeClr val="accent2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24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eur droit 26"/>
          <p:cNvCxnSpPr/>
          <p:nvPr/>
        </p:nvCxnSpPr>
        <p:spPr>
          <a:xfrm>
            <a:off x="455300" y="2480730"/>
            <a:ext cx="0" cy="6315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842832" y="2606361"/>
            <a:ext cx="0" cy="6783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773640" y="2484245"/>
            <a:ext cx="0" cy="6315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12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18970" y="411510"/>
            <a:ext cx="7717500" cy="541500"/>
          </a:xfrm>
        </p:spPr>
        <p:txBody>
          <a:bodyPr/>
          <a:lstStyle/>
          <a:p>
            <a:r>
              <a:rPr lang="fr-FR" dirty="0" smtClean="0"/>
              <a:t>Modélisation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629624" y="1670257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Réduction de Dimension (PCA)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698032" y="1490237"/>
            <a:ext cx="1800200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Entrainement de modèles</a:t>
            </a:r>
          </a:p>
          <a:p>
            <a:pPr algn="ctr"/>
            <a:r>
              <a:rPr lang="fr-FR" dirty="0" smtClean="0"/>
              <a:t>(K-</a:t>
            </a:r>
            <a:r>
              <a:rPr lang="fr-FR" dirty="0" err="1" smtClean="0"/>
              <a:t>Means</a:t>
            </a:r>
            <a:r>
              <a:rPr lang="fr-FR" dirty="0" smtClean="0"/>
              <a:t>, DBSCAN, </a:t>
            </a:r>
            <a:r>
              <a:rPr lang="fr-FR" dirty="0" err="1" smtClean="0"/>
              <a:t>Hierarchique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Flèche droite 9"/>
          <p:cNvSpPr/>
          <p:nvPr/>
        </p:nvSpPr>
        <p:spPr>
          <a:xfrm>
            <a:off x="4141792" y="1994293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6560172" y="2019455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845648" y="2668415"/>
            <a:ext cx="1296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Choisir le nombre de composantes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862636" y="2886081"/>
            <a:ext cx="16500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Tuner les paramètres et observer les métriques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30124" y="1659621"/>
            <a:ext cx="1722080" cy="1437602"/>
            <a:chOff x="6084168" y="1469730"/>
            <a:chExt cx="1722080" cy="1437602"/>
          </a:xfrm>
        </p:grpSpPr>
        <p:cxnSp>
          <p:nvCxnSpPr>
            <p:cNvPr id="22" name="Connecteur droit 21"/>
            <p:cNvCxnSpPr/>
            <p:nvPr/>
          </p:nvCxnSpPr>
          <p:spPr>
            <a:xfrm>
              <a:off x="6136372" y="2212114"/>
              <a:ext cx="0" cy="67839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à coins arrondis 7"/>
            <p:cNvSpPr/>
            <p:nvPr/>
          </p:nvSpPr>
          <p:spPr>
            <a:xfrm>
              <a:off x="6084168" y="1469730"/>
              <a:ext cx="1440160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Visualisation (t-SNE)</a:t>
              </a:r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156176" y="2491834"/>
              <a:ext cx="16500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>
                  <a:solidFill>
                    <a:schemeClr val="accent2"/>
                  </a:solidFill>
                  <a:latin typeface="Manjari"/>
                </a:rPr>
                <a:t>Tuner la perplexité et observer les clusters</a:t>
              </a:r>
            </a:p>
          </p:txBody>
        </p:sp>
      </p:grpSp>
      <p:sp>
        <p:nvSpPr>
          <p:cNvPr id="25" name="Rectangle à coins arrondis 24"/>
          <p:cNvSpPr/>
          <p:nvPr/>
        </p:nvSpPr>
        <p:spPr>
          <a:xfrm>
            <a:off x="383292" y="1697286"/>
            <a:ext cx="144016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Normalisation des données</a:t>
            </a:r>
            <a:endParaRPr lang="fr-FR" dirty="0"/>
          </a:p>
        </p:txBody>
      </p:sp>
      <p:sp>
        <p:nvSpPr>
          <p:cNvPr id="26" name="Flèche droite 25"/>
          <p:cNvSpPr/>
          <p:nvPr/>
        </p:nvSpPr>
        <p:spPr>
          <a:xfrm>
            <a:off x="1967468" y="2021322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527308" y="2664900"/>
            <a:ext cx="1296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 smtClean="0">
                <a:solidFill>
                  <a:schemeClr val="accent2"/>
                </a:solidFill>
                <a:latin typeface="Manjari"/>
              </a:rPr>
              <a:t>StandardScaler</a:t>
            </a:r>
            <a:r>
              <a:rPr lang="fr-FR" sz="1050" dirty="0" smtClean="0">
                <a:solidFill>
                  <a:schemeClr val="accent2"/>
                </a:solidFill>
                <a:latin typeface="Manjari"/>
              </a:rPr>
              <a:t> de </a:t>
            </a:r>
          </a:p>
          <a:p>
            <a:r>
              <a:rPr lang="fr-FR" sz="1050" dirty="0" err="1" smtClean="0">
                <a:solidFill>
                  <a:schemeClr val="accent2"/>
                </a:solidFill>
                <a:latin typeface="Manjari"/>
              </a:rPr>
              <a:t>Scikit-Learn</a:t>
            </a:r>
            <a:endParaRPr lang="fr-FR" sz="1050" dirty="0" smtClean="0">
              <a:solidFill>
                <a:schemeClr val="accent2"/>
              </a:solidFill>
              <a:latin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623"/>
            <a:ext cx="4966996" cy="34792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en composantes principales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13</a:t>
            </a:fld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5436096" y="2690247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012160" y="244460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15 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composantes</a:t>
            </a:r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 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expliquent </a:t>
            </a:r>
            <a:r>
              <a:rPr lang="fr-FR" sz="1800" b="1" dirty="0" smtClean="0">
                <a:solidFill>
                  <a:srgbClr val="C00000"/>
                </a:solidFill>
                <a:latin typeface="Manjari"/>
              </a:rPr>
              <a:t>95%</a:t>
            </a:r>
            <a:r>
              <a:rPr lang="fr-FR" sz="1800" dirty="0" smtClean="0">
                <a:solidFill>
                  <a:srgbClr val="C00000"/>
                </a:solidFill>
                <a:latin typeface="Manjari"/>
              </a:rPr>
              <a:t> de la variance </a:t>
            </a:r>
          </a:p>
        </p:txBody>
      </p:sp>
    </p:spTree>
    <p:extLst>
      <p:ext uri="{BB962C8B-B14F-4D97-AF65-F5344CB8AC3E}">
        <p14:creationId xmlns:p14="http://schemas.microsoft.com/office/powerpoint/2010/main" val="15984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3507" y="123478"/>
            <a:ext cx="7717500" cy="541500"/>
          </a:xfrm>
        </p:spPr>
        <p:txBody>
          <a:bodyPr/>
          <a:lstStyle/>
          <a:p>
            <a:r>
              <a:rPr lang="fr-FR" dirty="0" smtClean="0"/>
              <a:t>Analyse en composantes principales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40" y="598530"/>
            <a:ext cx="4733043" cy="43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K-MEANS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err="1" smtClean="0"/>
              <a:t>Tuning</a:t>
            </a:r>
            <a:r>
              <a:rPr lang="fr-FR" dirty="0" smtClean="0"/>
              <a:t> du nombre de clusters avec le score de silhouette et le score de Davies </a:t>
            </a:r>
            <a:r>
              <a:rPr lang="fr-FR" dirty="0" err="1" smtClean="0"/>
              <a:t>Bouldin</a:t>
            </a: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0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16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43118"/>
            <a:ext cx="4443038" cy="312883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1243118"/>
            <a:ext cx="4487803" cy="3128832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1782000" y="1563638"/>
            <a:ext cx="0" cy="244827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354000" y="1563638"/>
            <a:ext cx="0" cy="244827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691792" y="339502"/>
            <a:ext cx="7717500" cy="541500"/>
          </a:xfrm>
        </p:spPr>
        <p:txBody>
          <a:bodyPr/>
          <a:lstStyle/>
          <a:p>
            <a:r>
              <a:rPr lang="fr-FR" dirty="0" smtClean="0"/>
              <a:t>K – </a:t>
            </a:r>
            <a:r>
              <a:rPr lang="fr-FR" dirty="0" err="1" smtClean="0"/>
              <a:t>Means</a:t>
            </a:r>
            <a:r>
              <a:rPr lang="fr-FR" dirty="0" smtClean="0"/>
              <a:t> : Nombre de clusters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110382" y="4653019"/>
            <a:ext cx="2880320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Manjari"/>
              </a:rPr>
              <a:t>9 Clusters semblent convenir</a:t>
            </a:r>
          </a:p>
        </p:txBody>
      </p:sp>
    </p:spTree>
    <p:extLst>
      <p:ext uri="{BB962C8B-B14F-4D97-AF65-F5344CB8AC3E}">
        <p14:creationId xmlns:p14="http://schemas.microsoft.com/office/powerpoint/2010/main" val="28460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195486"/>
            <a:ext cx="7717500" cy="541500"/>
          </a:xfrm>
        </p:spPr>
        <p:txBody>
          <a:bodyPr/>
          <a:lstStyle/>
          <a:p>
            <a:r>
              <a:rPr lang="fr-FR" dirty="0" smtClean="0"/>
              <a:t>Avec t – SNE (perplexité 45)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18425"/>
            <a:ext cx="488661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autres modèles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539552" y="1563638"/>
            <a:ext cx="6266613" cy="2489700"/>
          </a:xfrm>
        </p:spPr>
        <p:txBody>
          <a:bodyPr/>
          <a:lstStyle/>
          <a:p>
            <a:pPr marL="114300" indent="0">
              <a:buNone/>
            </a:pPr>
            <a:r>
              <a:rPr lang="fr-FR" b="1" dirty="0" smtClean="0"/>
              <a:t>DBSCAN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err="1" smtClean="0"/>
              <a:t>Tuning</a:t>
            </a:r>
            <a:r>
              <a:rPr lang="fr-FR" dirty="0" smtClean="0"/>
              <a:t>:</a:t>
            </a:r>
          </a:p>
          <a:p>
            <a:r>
              <a:rPr lang="fr-FR" dirty="0" err="1" smtClean="0"/>
              <a:t>eps</a:t>
            </a:r>
            <a:r>
              <a:rPr lang="fr-FR" dirty="0" smtClean="0"/>
              <a:t>: 0.001</a:t>
            </a:r>
            <a:r>
              <a:rPr lang="fr-FR" dirty="0"/>
              <a:t>, 0.0001, 0.01, 0.1, 0.2, 0.3, 0.4, 0.5, </a:t>
            </a:r>
            <a:r>
              <a:rPr lang="fr-FR" dirty="0" smtClean="0"/>
              <a:t>1,</a:t>
            </a:r>
            <a:endParaRPr lang="fr-FR" dirty="0"/>
          </a:p>
          <a:p>
            <a:r>
              <a:rPr lang="fr-FR" dirty="0" err="1" smtClean="0"/>
              <a:t>min_samples</a:t>
            </a:r>
            <a:r>
              <a:rPr lang="fr-FR" dirty="0" smtClean="0"/>
              <a:t>: 2</a:t>
            </a:r>
            <a:r>
              <a:rPr lang="fr-FR" dirty="0"/>
              <a:t>, 4, 5, 8, </a:t>
            </a:r>
            <a:r>
              <a:rPr lang="fr-FR" dirty="0" smtClean="0"/>
              <a:t>10,</a:t>
            </a:r>
            <a:endParaRPr lang="fr-FR" dirty="0"/>
          </a:p>
          <a:p>
            <a:r>
              <a:rPr lang="fr-FR" dirty="0" err="1" smtClean="0"/>
              <a:t>metric</a:t>
            </a:r>
            <a:r>
              <a:rPr lang="fr-FR" dirty="0" smtClean="0"/>
              <a:t>: </a:t>
            </a:r>
            <a:r>
              <a:rPr lang="fr-FR" dirty="0" err="1" smtClean="0"/>
              <a:t>cosine</a:t>
            </a:r>
            <a:r>
              <a:rPr lang="fr-FR" dirty="0" smtClean="0"/>
              <a:t>, l2, </a:t>
            </a:r>
            <a:r>
              <a:rPr lang="fr-FR" dirty="0" err="1" smtClean="0"/>
              <a:t>manhattan</a:t>
            </a:r>
            <a:r>
              <a:rPr lang="fr-FR" dirty="0" smtClean="0"/>
              <a:t>, </a:t>
            </a:r>
            <a:r>
              <a:rPr lang="fr-FR" dirty="0" err="1" smtClean="0"/>
              <a:t>euclidean</a:t>
            </a:r>
            <a:endParaRPr lang="fr-FR" dirty="0" smtClean="0"/>
          </a:p>
          <a:p>
            <a:endParaRPr lang="fr-FR" dirty="0"/>
          </a:p>
          <a:p>
            <a:pPr marL="114300" indent="0">
              <a:buNone/>
            </a:pPr>
            <a:r>
              <a:rPr lang="fr-FR" dirty="0" smtClean="0"/>
              <a:t>Plus de deux clusters : Score de silhouette toujours négatif et nombre de points « bruit » supérieur à 50%</a:t>
            </a:r>
          </a:p>
          <a:p>
            <a:pPr marL="114300" indent="0">
              <a:buNone/>
            </a:pP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autres modèles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395536" y="1563638"/>
            <a:ext cx="3888431" cy="2808312"/>
          </a:xfrm>
        </p:spPr>
        <p:txBody>
          <a:bodyPr/>
          <a:lstStyle/>
          <a:p>
            <a:pPr marL="114300" indent="0">
              <a:buNone/>
            </a:pPr>
            <a:r>
              <a:rPr lang="fr-FR" b="1" dirty="0" err="1" smtClean="0"/>
              <a:t>Clustering</a:t>
            </a:r>
            <a:r>
              <a:rPr lang="fr-FR" b="1" dirty="0" smtClean="0"/>
              <a:t> </a:t>
            </a:r>
            <a:r>
              <a:rPr lang="fr-FR" b="1" dirty="0" err="1" smtClean="0"/>
              <a:t>Hierarchique</a:t>
            </a:r>
            <a:endParaRPr lang="fr-FR" b="1" dirty="0" smtClean="0"/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smtClean="0"/>
              <a:t>Performances supérieures en terme de scores mais…</a:t>
            </a:r>
          </a:p>
          <a:p>
            <a:pPr marL="114300" indent="0">
              <a:buNone/>
            </a:pPr>
            <a:endParaRPr lang="fr-FR" dirty="0"/>
          </a:p>
          <a:p>
            <a:pPr marL="114300" indent="0">
              <a:buNone/>
            </a:pPr>
            <a:r>
              <a:rPr lang="fr-FR" dirty="0" smtClean="0"/>
              <a:t>Répartition non uniforme dans les classes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19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88" y="1059582"/>
            <a:ext cx="3801672" cy="35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434"/>
            <a:ext cx="9144000" cy="1920240"/>
          </a:xfrm>
          <a:prstGeom prst="rect">
            <a:avLst/>
          </a:prstGeom>
        </p:spPr>
      </p:pic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Contexte du projet</a:t>
            </a:r>
            <a:endParaRPr dirty="0"/>
          </a:p>
        </p:txBody>
      </p:sp>
      <p:sp>
        <p:nvSpPr>
          <p:cNvPr id="1326" name="Google Shape;1326;p55"/>
          <p:cNvSpPr txBox="1">
            <a:spLocks noGrp="1"/>
          </p:cNvSpPr>
          <p:nvPr>
            <p:ph type="subTitle" idx="1"/>
          </p:nvPr>
        </p:nvSpPr>
        <p:spPr>
          <a:xfrm>
            <a:off x="713250" y="172739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Olist</a:t>
            </a:r>
            <a:r>
              <a:rPr lang="fr-FR" dirty="0" smtClean="0"/>
              <a:t> est un site de e-commerce brésilien. L’entreprise (notre client) nous demande de réaliser une segmentation de sa clientèle à partir de données sur ses commandes, ses clients, ses produits, ses paiements…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8604448" y="474186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A28593A-D413-49C9-B06F-6F98743463A8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347614"/>
            <a:ext cx="6984776" cy="2448272"/>
          </a:xfrm>
        </p:spPr>
        <p:txBody>
          <a:bodyPr/>
          <a:lstStyle/>
          <a:p>
            <a:r>
              <a:rPr lang="fr-FR" sz="5400" dirty="0" smtClean="0">
                <a:solidFill>
                  <a:schemeClr val="accent2"/>
                </a:solidFill>
              </a:rPr>
              <a:t>PCA 15 Composantes</a:t>
            </a:r>
            <a:br>
              <a:rPr lang="fr-FR" sz="5400" dirty="0" smtClean="0">
                <a:solidFill>
                  <a:schemeClr val="accent2"/>
                </a:solidFill>
              </a:rPr>
            </a:br>
            <a:r>
              <a:rPr lang="fr-FR" sz="5400" dirty="0" smtClean="0">
                <a:solidFill>
                  <a:schemeClr val="accent2"/>
                </a:solidFill>
              </a:rPr>
              <a:t>k-</a:t>
            </a:r>
            <a:r>
              <a:rPr lang="fr-FR" sz="5400" dirty="0" err="1" smtClean="0">
                <a:solidFill>
                  <a:schemeClr val="accent2"/>
                </a:solidFill>
              </a:rPr>
              <a:t>Means</a:t>
            </a:r>
            <a:r>
              <a:rPr lang="fr-FR" sz="5400" dirty="0" smtClean="0">
                <a:solidFill>
                  <a:schemeClr val="accent2"/>
                </a:solidFill>
              </a:rPr>
              <a:t> 9 clusters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87824" y="1131590"/>
            <a:ext cx="5142900" cy="4434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2000"/>
              <a:buFont typeface="Hammersmith One"/>
              <a:buNone/>
            </a:pPr>
            <a:r>
              <a:rPr lang="fr-FR" sz="4000" b="1" dirty="0">
                <a:solidFill>
                  <a:schemeClr val="accent3">
                    <a:lumMod val="75000"/>
                  </a:scheme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Choix du modèle: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713250" y="1152475"/>
            <a:ext cx="7717500" cy="555179"/>
          </a:xfrm>
        </p:spPr>
        <p:txBody>
          <a:bodyPr/>
          <a:lstStyle/>
          <a:p>
            <a:pPr marL="152400" indent="0">
              <a:buNone/>
            </a:pPr>
            <a:r>
              <a:rPr lang="fr-FR" sz="2800" dirty="0" smtClean="0"/>
              <a:t>Création de bases clients tous les 15 jours</a:t>
            </a:r>
          </a:p>
          <a:p>
            <a:pPr marL="152400" indent="0">
              <a:buNone/>
            </a:pPr>
            <a:endParaRPr lang="fr-FR" sz="2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Stabilité : Bases temporelles</a:t>
            </a:r>
            <a:endParaRPr lang="fr-FR" dirty="0"/>
          </a:p>
        </p:txBody>
      </p:sp>
      <p:sp>
        <p:nvSpPr>
          <p:cNvPr id="8" name="Flèche à angle droit 7"/>
          <p:cNvSpPr/>
          <p:nvPr/>
        </p:nvSpPr>
        <p:spPr>
          <a:xfrm rot="5400000">
            <a:off x="1079612" y="1527634"/>
            <a:ext cx="1152128" cy="1368152"/>
          </a:xfrm>
          <a:prstGeom prst="bentUpArrow">
            <a:avLst>
              <a:gd name="adj1" fmla="val 25000"/>
              <a:gd name="adj2" fmla="val 2533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339752" y="2211710"/>
            <a:ext cx="37444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indent="0">
              <a:buClr>
                <a:schemeClr val="accent1"/>
              </a:buClr>
              <a:buSzPts val="1200"/>
              <a:buFont typeface="Manjari"/>
              <a:buNone/>
              <a:defRPr sz="2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indent="-304800"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indent="-304800"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indent="-304800"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indent="-304800"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fr-FR" dirty="0"/>
              <a:t>43 bases clients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899592" y="1131590"/>
            <a:ext cx="6840760" cy="3168352"/>
          </a:xfrm>
        </p:spPr>
        <p:txBody>
          <a:bodyPr anchor="ctr"/>
          <a:lstStyle/>
          <a:p>
            <a:pPr marL="285750" indent="-285750">
              <a:buSzPct val="83000"/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</a:rPr>
              <a:t>Etude des scores ARI et AMI d’une quinzaine à </a:t>
            </a:r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</a:rPr>
              <a:t>l’autre : </a:t>
            </a:r>
          </a:p>
          <a:p>
            <a:pPr marL="0" indent="0">
              <a:buSzPct val="83000"/>
              <a:buNone/>
            </a:pPr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fr-FR" sz="2400" dirty="0" smtClean="0"/>
              <a:t>Comprendre si les clients changent de 	classes souvent</a:t>
            </a:r>
          </a:p>
          <a:p>
            <a:pPr marL="0" indent="0">
              <a:buSzPct val="83000"/>
              <a:buNone/>
            </a:pPr>
            <a:endParaRPr lang="fr-F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SzPct val="83000"/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</a:rPr>
              <a:t>Evolution des scores de Silhouette et de DB chaque </a:t>
            </a:r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</a:rPr>
              <a:t>quinzaine</a:t>
            </a:r>
            <a:endParaRPr lang="fr-FR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914400" lvl="2" indent="0">
              <a:buSzPct val="83000"/>
              <a:buNone/>
            </a:pPr>
            <a:r>
              <a:rPr lang="fr-FR" sz="2400" dirty="0" smtClean="0"/>
              <a:t>Comprendre si le modèle reste adapté longtemps aux données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1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339502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45312"/>
            <a:ext cx="7671188" cy="384891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971600" y="1131590"/>
            <a:ext cx="1224136" cy="24482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0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23478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" y="806604"/>
            <a:ext cx="8181508" cy="407664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19572" y="915566"/>
            <a:ext cx="1368152" cy="20763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9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23478"/>
            <a:ext cx="7717500" cy="541500"/>
          </a:xfrm>
        </p:spPr>
        <p:txBody>
          <a:bodyPr/>
          <a:lstStyle/>
          <a:p>
            <a:r>
              <a:rPr lang="fr-FR" dirty="0" smtClean="0"/>
              <a:t>Stabilité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5" y="627534"/>
            <a:ext cx="8125083" cy="407664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25704" y="1995686"/>
            <a:ext cx="1368152" cy="20763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5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47664" y="1059582"/>
            <a:ext cx="6922476" cy="2314772"/>
          </a:xfrm>
        </p:spPr>
        <p:txBody>
          <a:bodyPr/>
          <a:lstStyle/>
          <a:p>
            <a:r>
              <a:rPr lang="fr-FR" sz="6600" dirty="0" smtClean="0">
                <a:solidFill>
                  <a:schemeClr val="accent2"/>
                </a:solidFill>
              </a:rPr>
              <a:t>Mise à jour : Tous les mois</a:t>
            </a:r>
            <a:endParaRPr lang="fr-FR" sz="66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97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103172"/>
            <a:ext cx="7717500" cy="541500"/>
          </a:xfrm>
        </p:spPr>
        <p:txBody>
          <a:bodyPr/>
          <a:lstStyle/>
          <a:p>
            <a:r>
              <a:rPr lang="fr-FR" dirty="0" smtClean="0"/>
              <a:t>Interprétation du Modèle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877780" y="64467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/>
                </a:solidFill>
                <a:latin typeface="Manjari"/>
              </a:rPr>
              <a:t>Calcul des </a:t>
            </a:r>
            <a:r>
              <a:rPr lang="fr-FR" dirty="0" err="1" smtClean="0">
                <a:solidFill>
                  <a:schemeClr val="accent2"/>
                </a:solidFill>
                <a:latin typeface="Manjari"/>
              </a:rPr>
              <a:t>centroïdes</a:t>
            </a:r>
            <a:r>
              <a:rPr lang="fr-FR" dirty="0" smtClean="0">
                <a:solidFill>
                  <a:schemeClr val="accent2"/>
                </a:solidFill>
                <a:latin typeface="Manjari"/>
              </a:rPr>
              <a:t> des clusters et visualisation de leurs </a:t>
            </a:r>
            <a:r>
              <a:rPr lang="fr-FR" dirty="0" err="1" smtClean="0">
                <a:solidFill>
                  <a:schemeClr val="accent2"/>
                </a:solidFill>
                <a:latin typeface="Manjari"/>
              </a:rPr>
              <a:t>coordonées</a:t>
            </a:r>
            <a:endParaRPr lang="fr-FR" dirty="0" smtClean="0">
              <a:solidFill>
                <a:schemeClr val="accent2"/>
              </a:solidFill>
              <a:latin typeface="Manjari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518"/>
            <a:ext cx="4552833" cy="2592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450"/>
            <a:ext cx="4552832" cy="204258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32040" y="1279735"/>
            <a:ext cx="3995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00FF"/>
                </a:solidFill>
                <a:latin typeface="Manjari"/>
              </a:rPr>
              <a:t>Cluster 0</a:t>
            </a:r>
            <a:r>
              <a:rPr lang="fr-FR" dirty="0">
                <a:latin typeface="Manjari"/>
              </a:rPr>
              <a:t> : Clients </a:t>
            </a:r>
            <a:r>
              <a:rPr lang="fr-FR" dirty="0" smtClean="0">
                <a:latin typeface="Manjari"/>
              </a:rPr>
              <a:t>plutôt </a:t>
            </a:r>
            <a:r>
              <a:rPr lang="fr-FR" dirty="0">
                <a:latin typeface="Manjari"/>
              </a:rPr>
              <a:t>actifs, préfèrent les achats de type meubles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9900"/>
                </a:solidFill>
                <a:latin typeface="Manjari"/>
              </a:rPr>
              <a:t>Cluster 1</a:t>
            </a:r>
            <a:r>
              <a:rPr lang="fr-FR" dirty="0">
                <a:latin typeface="Manjari"/>
              </a:rPr>
              <a:t> : Clients </a:t>
            </a:r>
            <a:r>
              <a:rPr lang="fr-FR" dirty="0" smtClean="0">
                <a:latin typeface="Manjari"/>
              </a:rPr>
              <a:t>inactifs depuis </a:t>
            </a:r>
            <a:r>
              <a:rPr lang="fr-FR" dirty="0">
                <a:latin typeface="Manjari"/>
              </a:rPr>
              <a:t>longtemps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B050"/>
                </a:solidFill>
                <a:latin typeface="Manjari"/>
              </a:rPr>
              <a:t>Cluster 2</a:t>
            </a:r>
            <a:r>
              <a:rPr lang="fr-FR" dirty="0">
                <a:latin typeface="Manjari"/>
              </a:rPr>
              <a:t> : Clients difficile à livrer, peu satisfaits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  <a:latin typeface="Manjari"/>
              </a:rPr>
              <a:t>Cluster 3</a:t>
            </a:r>
            <a:r>
              <a:rPr lang="fr-FR" dirty="0">
                <a:latin typeface="Manjari"/>
              </a:rPr>
              <a:t> : Home confort, nouveaux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7030A0"/>
                </a:solidFill>
                <a:latin typeface="Manjari"/>
              </a:rPr>
              <a:t>Cluster 4</a:t>
            </a:r>
            <a:r>
              <a:rPr lang="fr-FR" dirty="0">
                <a:latin typeface="Manjari"/>
              </a:rPr>
              <a:t> : Clients les plus fidèles, sport et loisirs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Manjari"/>
              </a:rPr>
              <a:t>Cluster 5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Manjari"/>
              </a:rPr>
              <a:t> </a:t>
            </a:r>
            <a:r>
              <a:rPr lang="fr-FR" dirty="0">
                <a:latin typeface="Manjari"/>
              </a:rPr>
              <a:t>: Clients payant avec des voucher, ceux qui annulent le plus, arts créatifs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33CC"/>
                </a:solidFill>
                <a:latin typeface="Manjari"/>
              </a:rPr>
              <a:t>Cluster 6</a:t>
            </a:r>
            <a:r>
              <a:rPr lang="fr-FR" dirty="0">
                <a:latin typeface="Manjari"/>
              </a:rPr>
              <a:t> : Achats meubles, clients peu satisfaits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50000"/>
                  </a:schemeClr>
                </a:solidFill>
                <a:latin typeface="Manjari"/>
              </a:rPr>
              <a:t>Cluster 7</a:t>
            </a:r>
            <a:r>
              <a:rPr lang="fr-FR" dirty="0">
                <a:latin typeface="Manjari"/>
              </a:rPr>
              <a:t> : Electronique, auto, plus grosses dépenses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n w="3175">
                  <a:solidFill>
                    <a:schemeClr val="accent2"/>
                  </a:solidFill>
                </a:ln>
                <a:solidFill>
                  <a:srgbClr val="FFFF00"/>
                </a:solidFill>
                <a:latin typeface="Manjari"/>
              </a:rPr>
              <a:t>Cluster 8</a:t>
            </a:r>
            <a:r>
              <a:rPr lang="fr-FR" dirty="0">
                <a:ln w="3175">
                  <a:solidFill>
                    <a:schemeClr val="accent2"/>
                  </a:solidFill>
                </a:ln>
                <a:latin typeface="Manjari"/>
              </a:rPr>
              <a:t> </a:t>
            </a:r>
            <a:r>
              <a:rPr lang="fr-FR" dirty="0">
                <a:latin typeface="Manjari"/>
              </a:rPr>
              <a:t>: Difficile à dire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6696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99592" y="411510"/>
            <a:ext cx="2994654" cy="653015"/>
          </a:xfrm>
        </p:spPr>
        <p:txBody>
          <a:bodyPr/>
          <a:lstStyle/>
          <a:p>
            <a:pPr algn="l"/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3225" y="915565"/>
            <a:ext cx="6091023" cy="15121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 K-</a:t>
            </a:r>
            <a:r>
              <a:rPr lang="fr-FR" sz="2000" dirty="0" err="1" smtClean="0"/>
              <a:t>Means</a:t>
            </a:r>
            <a:r>
              <a:rPr lang="fr-FR" sz="2000" dirty="0" smtClean="0"/>
              <a:t> est le plus performant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La base contient peu de clients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Les clusters sont interprétables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Le modèle doit être remis à jour tous les mois</a:t>
            </a:r>
          </a:p>
          <a:p>
            <a:pPr marL="114300" indent="0">
              <a:buNone/>
            </a:pPr>
            <a:endParaRPr lang="fr-FR" sz="2000" dirty="0"/>
          </a:p>
        </p:txBody>
      </p:sp>
      <p:sp>
        <p:nvSpPr>
          <p:cNvPr id="6" name="Titre 3"/>
          <p:cNvSpPr txBox="1">
            <a:spLocks/>
          </p:cNvSpPr>
          <p:nvPr/>
        </p:nvSpPr>
        <p:spPr>
          <a:xfrm>
            <a:off x="899592" y="2498609"/>
            <a:ext cx="4032448" cy="65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fr-FR" dirty="0" smtClean="0"/>
              <a:t>Pistes d’amélioration</a:t>
            </a:r>
            <a:endParaRPr lang="fr-FR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709484" y="3145111"/>
            <a:ext cx="6091023" cy="151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 b="0" i="0" u="none" strike="noStrike" cap="none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Faire une analyse plus approfondie des individus des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 smtClean="0"/>
              <a:t>Tuner le modèle pour le rendre plus robuste dans le temps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967200" y="1441438"/>
            <a:ext cx="5853272" cy="1788900"/>
          </a:xfrm>
        </p:spPr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MERCI ! 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5576" y="1347614"/>
            <a:ext cx="7717500" cy="344280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 smtClean="0"/>
              <a:t>Nettoyer les données</a:t>
            </a:r>
          </a:p>
          <a:p>
            <a:pPr>
              <a:lnSpc>
                <a:spcPct val="250000"/>
              </a:lnSpc>
            </a:pPr>
            <a:r>
              <a:rPr lang="fr-FR" dirty="0" smtClean="0"/>
              <a:t>Réaliser </a:t>
            </a:r>
            <a:r>
              <a:rPr lang="fr-FR" dirty="0" smtClean="0"/>
              <a:t>une segmentation </a:t>
            </a:r>
            <a:r>
              <a:rPr lang="fr-FR" b="1" dirty="0" smtClean="0"/>
              <a:t>exploitable </a:t>
            </a:r>
            <a:r>
              <a:rPr lang="fr-FR" b="1" dirty="0"/>
              <a:t>et </a:t>
            </a:r>
            <a:r>
              <a:rPr lang="fr-FR" b="1" dirty="0" smtClean="0"/>
              <a:t>lisible pour </a:t>
            </a:r>
            <a:r>
              <a:rPr lang="fr-FR" b="1" dirty="0"/>
              <a:t>l’équipe marketing</a:t>
            </a:r>
            <a:r>
              <a:rPr lang="fr-FR" b="1" dirty="0" smtClean="0"/>
              <a:t>.</a:t>
            </a:r>
          </a:p>
          <a:p>
            <a:pPr>
              <a:lnSpc>
                <a:spcPct val="250000"/>
              </a:lnSpc>
            </a:pPr>
            <a:r>
              <a:rPr lang="fr-FR" dirty="0" smtClean="0"/>
              <a:t>Evaluer la </a:t>
            </a:r>
            <a:r>
              <a:rPr lang="fr-FR" b="1" dirty="0" smtClean="0"/>
              <a:t>fréquence de mise à jour</a:t>
            </a:r>
            <a:r>
              <a:rPr lang="fr-FR" dirty="0" smtClean="0"/>
              <a:t> de la </a:t>
            </a:r>
            <a:r>
              <a:rPr lang="fr-FR" dirty="0" smtClean="0"/>
              <a:t>segmentation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9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Sommaire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210078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Analyse exploratoire	</a:t>
            </a:r>
            <a:endParaRPr dirty="0"/>
          </a:p>
        </p:txBody>
      </p:sp>
      <p:sp>
        <p:nvSpPr>
          <p:cNvPr id="1336" name="Google Shape;1336;p56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dirty="0" smtClean="0"/>
              <a:t>Modélisation</a:t>
            </a:r>
            <a:endParaRPr dirty="0"/>
          </a:p>
        </p:txBody>
      </p:sp>
      <p:sp>
        <p:nvSpPr>
          <p:cNvPr id="1337" name="Google Shape;1337;p56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Construction des données</a:t>
            </a:r>
            <a:endParaRPr dirty="0"/>
          </a:p>
        </p:txBody>
      </p:sp>
      <p:sp>
        <p:nvSpPr>
          <p:cNvPr id="1338" name="Google Shape;1338;p56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Choix d’un modèle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42" name="Google Shape;1342;p56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43" name="Google Shape;1343;p56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44" name="Google Shape;1344;p56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Etude de la stabilité</a:t>
            </a:r>
            <a:endParaRPr dirty="0"/>
          </a:p>
        </p:txBody>
      </p:sp>
      <p:sp>
        <p:nvSpPr>
          <p:cNvPr id="1347" name="Google Shape;1347;p56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Interpretation du modèle</a:t>
            </a:r>
            <a:endParaRPr dirty="0"/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50" name="Google Shape;1350;p5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8604448" y="4659982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17C1FF-D6C3-4AAE-85F1-BBE4EBBA47A5}" type="slidenum">
              <a:rPr lang="fr-FR" smtClean="0"/>
              <a:t>4</a:t>
            </a:fld>
            <a:endParaRPr lang="fr-FR" dirty="0" smtClean="0"/>
          </a:p>
        </p:txBody>
      </p:sp>
      <p:sp>
        <p:nvSpPr>
          <p:cNvPr id="3" name="Sous-titre 2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/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 smtClean="0"/>
              <a:t>Analyse exploratoire</a:t>
            </a:r>
            <a:endParaRPr lang="fr-FR" dirty="0"/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77191"/>
            <a:ext cx="6192688" cy="37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/>
              <a:t>Construction des données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7" y="843558"/>
            <a:ext cx="2490713" cy="1685418"/>
          </a:xfrm>
          <a:prstGeom prst="rect">
            <a:avLst/>
          </a:prstGeom>
        </p:spPr>
      </p:pic>
      <p:pic>
        <p:nvPicPr>
          <p:cNvPr id="1026" name="Picture 2" descr="C:\Users\S053567\AppData\Local\Microsoft\Windows\INetCache\IE\6I9MSTCM\Database-Free-Download-PNG-180x180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87774"/>
            <a:ext cx="978465" cy="9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54019"/>
              </p:ext>
            </p:extLst>
          </p:nvPr>
        </p:nvGraphicFramePr>
        <p:xfrm>
          <a:off x="4211962" y="2607755"/>
          <a:ext cx="4608510" cy="162017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21702"/>
                <a:gridCol w="921702"/>
                <a:gridCol w="921702"/>
                <a:gridCol w="921702"/>
                <a:gridCol w="921702"/>
              </a:tblGrid>
              <a:tr h="565703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Client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Nb</a:t>
                      </a:r>
                      <a:r>
                        <a:rPr lang="fr-FR" sz="1000" baseline="0" dirty="0" smtClean="0"/>
                        <a:t> de commandes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Notes moyennes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…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 smtClean="0"/>
                        <a:t>Type de produit préféré</a:t>
                      </a:r>
                      <a:endParaRPr lang="fr-FR" sz="1000" dirty="0"/>
                    </a:p>
                  </a:txBody>
                  <a:tcPr anchor="ctr"/>
                </a:tc>
              </a:tr>
              <a:tr h="362828">
                <a:tc>
                  <a:txBody>
                    <a:bodyPr/>
                    <a:lstStyle/>
                    <a:p>
                      <a:r>
                        <a:rPr lang="fr-FR" dirty="0" smtClean="0"/>
                        <a:t>Id</a:t>
                      </a:r>
                      <a:r>
                        <a:rPr lang="fr-FR" baseline="0" dirty="0" smtClean="0"/>
                        <a:t>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2828">
                <a:tc>
                  <a:txBody>
                    <a:bodyPr/>
                    <a:lstStyle/>
                    <a:p>
                      <a:r>
                        <a:rPr lang="fr-FR" dirty="0" smtClean="0"/>
                        <a:t>…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28820">
                <a:tc>
                  <a:txBody>
                    <a:bodyPr/>
                    <a:lstStyle/>
                    <a:p>
                      <a:r>
                        <a:rPr lang="fr-FR" dirty="0" smtClean="0"/>
                        <a:t>Id 2997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Accolade fermante 1"/>
          <p:cNvSpPr/>
          <p:nvPr/>
        </p:nvSpPr>
        <p:spPr>
          <a:xfrm rot="16200000">
            <a:off x="6803831" y="552396"/>
            <a:ext cx="317266" cy="3635896"/>
          </a:xfrm>
          <a:prstGeom prst="rightBrace">
            <a:avLst>
              <a:gd name="adj1" fmla="val 48629"/>
              <a:gd name="adj2" fmla="val 5185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1353629" y="1657635"/>
            <a:ext cx="978877" cy="27215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436096" y="1707654"/>
            <a:ext cx="1440160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13 Variables construites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887264" y="1700808"/>
            <a:ext cx="2310292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D26818"/>
                </a:solidFill>
                <a:latin typeface="Manjari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11 numériques</a:t>
            </a:r>
          </a:p>
          <a:p>
            <a:pPr marL="285750" indent="-285750" algn="l">
              <a:buClr>
                <a:schemeClr val="accent4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fr-FR" dirty="0" smtClean="0"/>
              <a:t>2 catégoriques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73000" y="3776915"/>
            <a:ext cx="1440160" cy="30777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Manjari"/>
              </a:rPr>
              <a:t>Une base</a:t>
            </a:r>
          </a:p>
        </p:txBody>
      </p:sp>
    </p:spTree>
    <p:extLst>
      <p:ext uri="{BB962C8B-B14F-4D97-AF65-F5344CB8AC3E}">
        <p14:creationId xmlns:p14="http://schemas.microsoft.com/office/powerpoint/2010/main" val="14298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fr-FR" dirty="0" smtClean="0"/>
              <a:t>Analyse exploratoire</a:t>
            </a:r>
            <a:endParaRPr lang="fr-FR" dirty="0"/>
          </a:p>
        </p:txBody>
      </p:sp>
      <p:sp>
        <p:nvSpPr>
          <p:cNvPr id="1364" name="Google Shape;1364;p5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7</a:t>
            </a:fld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97" y="1017692"/>
            <a:ext cx="5676991" cy="3683059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483768" y="1203598"/>
            <a:ext cx="792088" cy="30963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350133" y="1242943"/>
            <a:ext cx="1863453" cy="954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93000 clients n’ont fait qu’une commande</a:t>
            </a:r>
          </a:p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97% des clients…</a:t>
            </a:r>
          </a:p>
        </p:txBody>
      </p:sp>
      <p:pic>
        <p:nvPicPr>
          <p:cNvPr id="8" name="Image 7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20" y="1017692"/>
            <a:ext cx="5677200" cy="376451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61779" y="1282392"/>
            <a:ext cx="1440160" cy="5232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D26818"/>
                </a:solidFill>
                <a:latin typeface="Manjari"/>
              </a:rPr>
              <a:t>Base réduite à 3000 clients</a:t>
            </a:r>
          </a:p>
        </p:txBody>
      </p:sp>
    </p:spTree>
    <p:extLst>
      <p:ext uri="{BB962C8B-B14F-4D97-AF65-F5344CB8AC3E}">
        <p14:creationId xmlns:p14="http://schemas.microsoft.com/office/powerpoint/2010/main" val="20772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Les variables</a:t>
            </a:r>
            <a:endParaRPr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"/>
          </p:nvPr>
        </p:nvSpPr>
        <p:spPr>
          <a:xfrm>
            <a:off x="251520" y="1131590"/>
            <a:ext cx="7717500" cy="35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Nombre de commandes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Temps depuis la première commande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Temps depuis la dernière commande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Fréquence des achats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Montant total dépensé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Nombre d’avis postés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Note moyenne des avis postés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Temps de livraison moyen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Taux de commandes livrées en avance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Taux de commandes livrées en retard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Taux d’annulation des commandes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8</a:t>
            </a:fld>
            <a:endParaRPr lang="fr-FR" dirty="0"/>
          </a:p>
        </p:txBody>
      </p:sp>
      <p:sp>
        <p:nvSpPr>
          <p:cNvPr id="18" name="Espace réservé du texte 13"/>
          <p:cNvSpPr txBox="1">
            <a:spLocks/>
          </p:cNvSpPr>
          <p:nvPr/>
        </p:nvSpPr>
        <p:spPr>
          <a:xfrm>
            <a:off x="4745698" y="1131590"/>
            <a:ext cx="77175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 b="0" i="0" u="none" strike="noStrike" cap="none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Mode de paiement </a:t>
            </a:r>
            <a:r>
              <a:rPr lang="fr-FR" dirty="0" smtClean="0"/>
              <a:t>préféré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Catégorie de produit préférée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1"/>
          <p:cNvSpPr txBox="1">
            <a:spLocks noGrp="1"/>
          </p:cNvSpPr>
          <p:nvPr>
            <p:ph type="title"/>
          </p:nvPr>
        </p:nvSpPr>
        <p:spPr>
          <a:xfrm>
            <a:off x="824887" y="195486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Quelques variables</a:t>
            </a:r>
            <a:endParaRPr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3"/>
          </p:nvPr>
        </p:nvSpPr>
        <p:spPr>
          <a:xfrm>
            <a:off x="1081707" y="915566"/>
            <a:ext cx="1923600" cy="454500"/>
          </a:xfrm>
        </p:spPr>
        <p:txBody>
          <a:bodyPr/>
          <a:lstStyle/>
          <a:p>
            <a:pPr algn="ctr"/>
            <a:r>
              <a:rPr lang="fr-FR" dirty="0" smtClean="0"/>
              <a:t>Fidélité</a:t>
            </a:r>
          </a:p>
          <a:p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4"/>
          </p:nvPr>
        </p:nvSpPr>
        <p:spPr>
          <a:xfrm>
            <a:off x="3090844" y="881704"/>
            <a:ext cx="2649489" cy="454500"/>
          </a:xfrm>
        </p:spPr>
        <p:txBody>
          <a:bodyPr/>
          <a:lstStyle/>
          <a:p>
            <a:pPr algn="ctr"/>
            <a:r>
              <a:rPr lang="fr-FR" dirty="0" smtClean="0"/>
              <a:t>Confort financier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5"/>
          </p:nvPr>
        </p:nvSpPr>
        <p:spPr>
          <a:xfrm>
            <a:off x="1148626" y="2926096"/>
            <a:ext cx="1923600" cy="454500"/>
          </a:xfrm>
        </p:spPr>
        <p:txBody>
          <a:bodyPr/>
          <a:lstStyle/>
          <a:p>
            <a:r>
              <a:rPr lang="fr-FR" dirty="0" smtClean="0"/>
              <a:t>Ancienneté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6"/>
          </p:nvPr>
        </p:nvSpPr>
        <p:spPr>
          <a:xfrm>
            <a:off x="3607483" y="2909338"/>
            <a:ext cx="1923600" cy="454500"/>
          </a:xfrm>
        </p:spPr>
        <p:txBody>
          <a:bodyPr/>
          <a:lstStyle/>
          <a:p>
            <a:r>
              <a:rPr lang="fr-FR" dirty="0" smtClean="0"/>
              <a:t>Accessibilité</a:t>
            </a:r>
            <a:endParaRPr lang="fr-FR" dirty="0"/>
          </a:p>
        </p:txBody>
      </p:sp>
      <p:sp>
        <p:nvSpPr>
          <p:cNvPr id="15" name="Sous-titre 14"/>
          <p:cNvSpPr>
            <a:spLocks noGrp="1"/>
          </p:cNvSpPr>
          <p:nvPr>
            <p:ph type="subTitle" idx="17"/>
          </p:nvPr>
        </p:nvSpPr>
        <p:spPr>
          <a:xfrm>
            <a:off x="5659178" y="893114"/>
            <a:ext cx="2699792" cy="454500"/>
          </a:xfrm>
        </p:spPr>
        <p:txBody>
          <a:bodyPr/>
          <a:lstStyle/>
          <a:p>
            <a:pPr algn="ctr"/>
            <a:r>
              <a:rPr lang="fr-FR" dirty="0" smtClean="0"/>
              <a:t>Satisfaction</a:t>
            </a:r>
            <a:endParaRPr lang="fr-FR" dirty="0"/>
          </a:p>
        </p:txBody>
      </p:sp>
      <p:sp>
        <p:nvSpPr>
          <p:cNvPr id="16" name="Sous-titre 15"/>
          <p:cNvSpPr>
            <a:spLocks noGrp="1"/>
          </p:cNvSpPr>
          <p:nvPr>
            <p:ph type="subTitle" idx="18"/>
          </p:nvPr>
        </p:nvSpPr>
        <p:spPr>
          <a:xfrm>
            <a:off x="5596916" y="2906620"/>
            <a:ext cx="2824315" cy="454500"/>
          </a:xfrm>
        </p:spPr>
        <p:txBody>
          <a:bodyPr/>
          <a:lstStyle/>
          <a:p>
            <a:pPr algn="ctr"/>
            <a:r>
              <a:rPr lang="fr-FR" dirty="0" smtClean="0"/>
              <a:t>Moyen de paiement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3" y="1347614"/>
            <a:ext cx="2223361" cy="143615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55" y="1347614"/>
            <a:ext cx="2217128" cy="143615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43" y="1353716"/>
            <a:ext cx="2205663" cy="139682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7" y="3408722"/>
            <a:ext cx="2224507" cy="1440931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55" y="3361120"/>
            <a:ext cx="2241247" cy="144770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08" y="3368314"/>
            <a:ext cx="2271460" cy="1440512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8604448" y="482661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F6A56AE-9AEE-449C-91A9-8A48100901EC}" type="slidenum">
              <a:rPr lang="fr-FR" smtClean="0"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637</Words>
  <Application>Microsoft Office PowerPoint</Application>
  <PresentationFormat>Affichage à l'écran (16:9)</PresentationFormat>
  <Paragraphs>167</Paragraphs>
  <Slides>29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Hammersmith One</vt:lpstr>
      <vt:lpstr>Ubuntu</vt:lpstr>
      <vt:lpstr>Roboto Condensed Light</vt:lpstr>
      <vt:lpstr>Nunito</vt:lpstr>
      <vt:lpstr>Manjari</vt:lpstr>
      <vt:lpstr>Elegant Education Pack for Students by Slidesgo</vt:lpstr>
      <vt:lpstr>OpenClassrooms Segmentez les clients d’un site de e-commerce </vt:lpstr>
      <vt:lpstr>Contexte du projet</vt:lpstr>
      <vt:lpstr>Objectifs</vt:lpstr>
      <vt:lpstr>Sommaire</vt:lpstr>
      <vt:lpstr>Analyse exploratoire</vt:lpstr>
      <vt:lpstr>Construction des données</vt:lpstr>
      <vt:lpstr>Analyse exploratoire</vt:lpstr>
      <vt:lpstr>Les variables</vt:lpstr>
      <vt:lpstr>Quelques variables</vt:lpstr>
      <vt:lpstr>Catégorie préférée</vt:lpstr>
      <vt:lpstr>31 variables 2997 clients</vt:lpstr>
      <vt:lpstr>Modélisation</vt:lpstr>
      <vt:lpstr>Analyse en composantes principales</vt:lpstr>
      <vt:lpstr>Analyse en composantes principales</vt:lpstr>
      <vt:lpstr>Clustering</vt:lpstr>
      <vt:lpstr>K – Means : Nombre de clusters</vt:lpstr>
      <vt:lpstr>Avec t – SNE (perplexité 45)</vt:lpstr>
      <vt:lpstr>Comparaison autres modèles</vt:lpstr>
      <vt:lpstr>Comparaison autres modèles</vt:lpstr>
      <vt:lpstr>PCA 15 Composantes k-Means 9 clusters</vt:lpstr>
      <vt:lpstr>Stabilité : Bases temporelles</vt:lpstr>
      <vt:lpstr>Stabilité</vt:lpstr>
      <vt:lpstr>Stabilité</vt:lpstr>
      <vt:lpstr>Stabilité</vt:lpstr>
      <vt:lpstr>Stabilité</vt:lpstr>
      <vt:lpstr>Mise à jour : Tous les mois</vt:lpstr>
      <vt:lpstr>Interprétation du Modèle</vt:lpstr>
      <vt:lpstr>Conclusions</vt:lpstr>
      <vt:lpstr>MERCI 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OpenClassrooms Segmentez les clients d’un site de e-commerce</dc:title>
  <dc:creator>REBEIX Hugo</dc:creator>
  <cp:lastModifiedBy>S053567</cp:lastModifiedBy>
  <cp:revision>37</cp:revision>
  <dcterms:modified xsi:type="dcterms:W3CDTF">2021-06-21T06:46:37Z</dcterms:modified>
</cp:coreProperties>
</file>